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76" r:id="rId3"/>
    <p:sldId id="413" r:id="rId5"/>
    <p:sldId id="379" r:id="rId6"/>
    <p:sldId id="380" r:id="rId7"/>
    <p:sldId id="400" r:id="rId8"/>
    <p:sldId id="401" r:id="rId9"/>
    <p:sldId id="403" r:id="rId10"/>
    <p:sldId id="404" r:id="rId11"/>
    <p:sldId id="446" r:id="rId12"/>
    <p:sldId id="406" r:id="rId13"/>
    <p:sldId id="407" r:id="rId14"/>
    <p:sldId id="447" r:id="rId15"/>
    <p:sldId id="453" r:id="rId16"/>
    <p:sldId id="448" r:id="rId17"/>
    <p:sldId id="411" r:id="rId18"/>
    <p:sldId id="395" r:id="rId19"/>
  </p:sldIdLst>
  <p:sldSz cx="12192000" cy="6858000"/>
  <p:notesSz cx="7103745" cy="1023429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28102628" name="hemin251251" initials="h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B183"/>
    <a:srgbClr val="64B9C5"/>
    <a:srgbClr val="46268A"/>
    <a:srgbClr val="9A6BBB"/>
    <a:srgbClr val="8A4C97"/>
    <a:srgbClr val="7852A3"/>
    <a:srgbClr val="D82E84"/>
    <a:srgbClr val="71278A"/>
    <a:srgbClr val="E8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59"/>
        <p:guide pos="39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75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54.xml"/><Relationship Id="rId5" Type="http://schemas.openxmlformats.org/officeDocument/2006/relationships/image" Target="../media/image17.png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58.xml"/><Relationship Id="rId4" Type="http://schemas.openxmlformats.org/officeDocument/2006/relationships/image" Target="../media/image18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68.xml"/><Relationship Id="rId7" Type="http://schemas.openxmlformats.org/officeDocument/2006/relationships/image" Target="../media/image21.png"/><Relationship Id="rId6" Type="http://schemas.openxmlformats.org/officeDocument/2006/relationships/tags" Target="../tags/tag67.xml"/><Relationship Id="rId5" Type="http://schemas.openxmlformats.org/officeDocument/2006/relationships/image" Target="../media/image20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18.xml"/><Relationship Id="rId4" Type="http://schemas.openxmlformats.org/officeDocument/2006/relationships/image" Target="../media/image10.png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31.xml"/><Relationship Id="rId3" Type="http://schemas.openxmlformats.org/officeDocument/2006/relationships/image" Target="../media/image11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3.png"/><Relationship Id="rId7" Type="http://schemas.microsoft.com/office/2007/relationships/media" Target="../media/media1.mp4"/><Relationship Id="rId6" Type="http://schemas.openxmlformats.org/officeDocument/2006/relationships/video" Target="../media/media1.mp4"/><Relationship Id="rId5" Type="http://schemas.openxmlformats.org/officeDocument/2006/relationships/tags" Target="../tags/tag39.xml"/><Relationship Id="rId4" Type="http://schemas.openxmlformats.org/officeDocument/2006/relationships/image" Target="../media/image12.pn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ags" Target="../tags/tag44.xml"/><Relationship Id="rId6" Type="http://schemas.openxmlformats.org/officeDocument/2006/relationships/image" Target="../media/image15.png"/><Relationship Id="rId5" Type="http://schemas.openxmlformats.org/officeDocument/2006/relationships/tags" Target="../tags/tag43.xml"/><Relationship Id="rId4" Type="http://schemas.openxmlformats.org/officeDocument/2006/relationships/image" Target="../media/image14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49.xml"/><Relationship Id="rId5" Type="http://schemas.openxmlformats.org/officeDocument/2006/relationships/image" Target="../media/image16.png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356235" y="2606675"/>
            <a:ext cx="6410325" cy="2652395"/>
          </a:xfrm>
          <a:prstGeom prst="roundRect">
            <a:avLst/>
          </a:prstGeo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本课中你将学习：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→ </a:t>
            </a: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如何实现控制系统的控制过程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控制系统的三个典型环节是什么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</a:rPr>
              <a:t>→ 如何描述控制系统的输入和输出</a:t>
            </a:r>
            <a:endParaRPr lang="zh-CN" sz="2400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体验控制的乐趣</a:t>
            </a:r>
            <a:endParaRPr lang="zh-CN" altLang="en-US" dirty="0"/>
          </a:p>
        </p:txBody>
      </p:sp>
      <p:sp>
        <p:nvSpPr>
          <p:cNvPr id="10" name="文本占位符 8"/>
          <p:cNvSpPr>
            <a:spLocks noGrp="1"/>
          </p:cNvSpPr>
          <p:nvPr/>
        </p:nvSpPr>
        <p:spPr>
          <a:xfrm>
            <a:off x="605790" y="5749290"/>
            <a:ext cx="3949065" cy="220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体验抢答器系统的控制过程</a:t>
            </a:r>
            <a:endParaRPr lang="zh-CN" altLang="en-US" sz="2800" dirty="0"/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P23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310005" y="1005205"/>
            <a:ext cx="94507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学校里要举行抢答比赛，老师很难通过举手顺序判断谁抢到了问题， 好多同学对判断结果有异议，有什么好的方法解决这个问题吗？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13073"/>
          <a:stretch>
            <a:fillRect/>
          </a:stretch>
        </p:blipFill>
        <p:spPr>
          <a:xfrm>
            <a:off x="2378075" y="2276475"/>
            <a:ext cx="6844665" cy="268986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454400" y="5077460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1.3.10    单人抢答器工作过程示意图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体验抢答器系统的控制过程</a:t>
            </a:r>
            <a:endParaRPr lang="zh-CN" altLang="en-US" sz="2800" dirty="0"/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70025" y="1858645"/>
            <a:ext cx="9145905" cy="33147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3056890" y="1380490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1.3.1  单人抢答器工作过程分析表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体验抢答器系统的控制过程</a:t>
            </a:r>
            <a:endParaRPr lang="zh-CN" altLang="en-US" sz="2800" dirty="0"/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P24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559810" y="5539105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1.3.11    单人抢答器算法流程图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84905" y="1124585"/>
            <a:ext cx="4386580" cy="4118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体验抢答器系统的控制过程</a:t>
            </a:r>
            <a:endParaRPr lang="zh-CN" altLang="en-US" sz="2800" dirty="0"/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833755" y="4929505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1.3.12    单人抢答器程序示例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33780" y="1755140"/>
            <a:ext cx="4956175" cy="2775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88735" y="1986280"/>
            <a:ext cx="5163185" cy="23133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388735" y="4929505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1.3.13    单人抢答器机器模拟效果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pPr algn="l"/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</a:t>
            </a:r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rPr>
              <a:t>3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体验抢答器系统的控制过程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656715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想一想，如何将单人抢答器改进为多人抢答器（图 1.3.14），使其能 够支持多个选手同时抢答，并准确判断谁先抢答成功。尝试用工作过程 示意图分析多人抢答器的工作过程，并记录在图 1.3.15 中。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P25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96970" y="2998470"/>
            <a:ext cx="5501005" cy="2209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23665" y="5386070"/>
            <a:ext cx="5182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1.3.15   交通信号灯系统工作过程示意图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1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315" y="2025650"/>
            <a:ext cx="9962515" cy="2942590"/>
          </a:xfrm>
          <a:prstGeom prst="rect">
            <a:avLst/>
          </a:prstGeom>
        </p:spPr>
        <p:txBody>
          <a:bodyPr>
            <a:noAutofit/>
          </a:bodyPr>
          <a:p>
            <a:pPr indent="5187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选择一处交通路口的信号灯，观察其工作过程（如固定信号周期、 感应车辆流量等），并记录信号灯在不同时间段（高峰 / 平峰）的变化 规律。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1209675" y="1113790"/>
            <a:ext cx="183959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挑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190500" y="1125855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P26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altLang="en-US" sz="2800" dirty="0">
                <a:sym typeface="+mn-ea"/>
              </a:rPr>
              <a:t>体验控制的乐趣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zh-CN" altLang="en-US"/>
              <a:t>谢谢大家</a:t>
            </a:r>
            <a:endParaRPr lang="zh-CN" altLang="en-US"/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165" y="283845"/>
            <a:ext cx="9626600" cy="544830"/>
          </a:xfrm>
        </p:spPr>
        <p:txBody>
          <a:bodyPr/>
          <a:lstStyle/>
          <a:p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课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体验控制的乐趣</a:t>
            </a:r>
            <a:endParaRPr lang="zh-CN" altLang="en-US" sz="2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6345" y="1122680"/>
            <a:ext cx="9420225" cy="1270635"/>
          </a:xfrm>
          <a:prstGeom prst="rect">
            <a:avLst/>
          </a:prstGeom>
        </p:spPr>
        <p:txBody>
          <a:bodyPr wrap="square">
            <a:noAutofit/>
          </a:bodyPr>
          <a:p>
            <a:pPr indent="556895">
              <a:lnSpc>
                <a:spcPct val="150000"/>
              </a:lnSpc>
            </a:pPr>
            <a:r>
              <a:rPr lang="zh-CN" alt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我们的生活中处处可见控制系统。微波炉、洗衣机、空调、电饭煲、 热水器这些家庭“小帮手”都有控制系统。</a:t>
            </a:r>
            <a:endParaRPr lang="zh-CN" alt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0" name="IM 34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6770" y="2086610"/>
            <a:ext cx="2905760" cy="3081020"/>
          </a:xfrm>
          <a:prstGeom prst="rect">
            <a:avLst/>
          </a:prstGeom>
        </p:spPr>
      </p:pic>
      <p:pic>
        <p:nvPicPr>
          <p:cNvPr id="342" name="IM 342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59245" y="2242820"/>
            <a:ext cx="2402205" cy="276923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36345" y="5167630"/>
            <a:ext cx="9911715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l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1.3.1    触摸屏电饭煲</a:t>
            </a:r>
            <a:r>
              <a:rPr lang="en-US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图 1.3.2    数显型控制电热水器</a:t>
            </a:r>
            <a:endParaRPr lang="en-US"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985456" y="1820930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85645" y="1821180"/>
            <a:ext cx="6488430" cy="901700"/>
            <a:chOff x="1678" y="2959"/>
            <a:chExt cx="10218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376" y="3076"/>
              <a:ext cx="852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感受控制系统的控制过程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985645" y="3143885"/>
            <a:ext cx="6488430" cy="901700"/>
            <a:chOff x="1678" y="2959"/>
            <a:chExt cx="10218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376" y="3076"/>
              <a:ext cx="852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控制系统的三个典型环节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1985645" y="4466590"/>
            <a:ext cx="6971030" cy="901700"/>
            <a:chOff x="1678" y="2959"/>
            <a:chExt cx="10978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376" y="3074"/>
              <a:ext cx="9280" cy="10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36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体验抢答器系统的控制过程</a:t>
              </a:r>
              <a:endParaRPr lang="zh-CN" altLang="en-US" sz="36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感受控制系统的控制过程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470025" y="1670685"/>
            <a:ext cx="9292590" cy="108331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微波炉一般由磁控管、炉腔、高压变压器等部件构成，它们相互联系、 共同协作，确保微波炉能够安全、高效地加热食物。像微波炉这样，由多个互相联系、互相作用的事物，按照一定结构组合在一起，产生特定功能的整体，我们称为控制系统。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0025" y="111188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</a:t>
            </a:r>
            <a:r>
              <a:rPr lang="zh-CN"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控制系统</a:t>
            </a: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14550" y="3709035"/>
            <a:ext cx="7962265" cy="155956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195705" y="5177790"/>
            <a:ext cx="9911715" cy="553085"/>
          </a:xfrm>
          <a:prstGeom prst="rect">
            <a:avLst/>
          </a:prstGeom>
        </p:spPr>
        <p:txBody>
          <a:bodyPr wrap="square">
            <a:spAutoFit/>
          </a:bodyPr>
          <a:p>
            <a:pPr indent="522605" algn="ctr">
              <a:lnSpc>
                <a:spcPct val="150000"/>
              </a:lnSpc>
              <a:buClrTx/>
              <a:buSzTx/>
              <a:buFontTx/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1.3.4    微波炉控制系统的工作环节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感受控制系统的控制过程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991995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找一找教室里面的控制系统，思考它们的工作过程可以抽象成哪几个环节。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sz="2800" dirty="0"/>
              <a:t>控制系统的三个典型环节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239520" y="1782445"/>
            <a:ext cx="9688195" cy="26555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生活中广泛存在着“输入—计算—输出”计算模式，从外界获得输 入，经过计算，产生输出。控制系统的工作过程也分为“输入—计算—输出”三个典型环节。“输入”指作 用于系统的外部因素或内部传感器 的信息，即接收数据；“计算”指组 成系统的硬件或实体对输入信息加 工处理；“输出”指系统计算后呈现 处理的结果。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控制系统的三个典型环节</a:t>
            </a:r>
            <a:endParaRPr lang="zh-CN" altLang="en-US" sz="2800" dirty="0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P21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52720" y="3021330"/>
            <a:ext cx="6468110" cy="2392680"/>
            <a:chOff x="2596" y="5549"/>
            <a:chExt cx="10186" cy="3768"/>
          </a:xfrm>
        </p:grpSpPr>
        <p:sp>
          <p:nvSpPr>
            <p:cNvPr id="7" name="文本框 6"/>
            <p:cNvSpPr txBox="1"/>
            <p:nvPr/>
          </p:nvSpPr>
          <p:spPr>
            <a:xfrm>
              <a:off x="3689" y="8689"/>
              <a:ext cx="8000" cy="628"/>
            </a:xfrm>
            <a:prstGeom prst="rect">
              <a:avLst/>
            </a:prstGeom>
          </p:spPr>
          <p:txBody>
            <a:bodyPr>
              <a:spAutoFit/>
            </a:bodyPr>
            <a:p>
              <a:r>
                <a:rPr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1.3.6     自动感应门系统工作过程示意图</a:t>
              </a:r>
              <a:endPara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596" y="5549"/>
              <a:ext cx="10186" cy="2918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48995" y="966470"/>
            <a:ext cx="10470515" cy="134429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我们可以这样描述自动感应门的工作过程：当人靠近自动感应门时， 传感器负责输入，将捕获到的人靠近的信号传递给自动感应门的主控制器， 主控制器进行计算并做出判断，控制门自动打开，保持一段时间；人通过后，传感器规定时间内未捕获有人靠近的信号，传递给自动感应门的主控制器，主控制器进行计算并控制门关闭。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501e6add10aed1b42dced6b416b07f66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2950" y="3086735"/>
            <a:ext cx="4272915" cy="226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控制系统的三个典型环节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943610" y="965200"/>
            <a:ext cx="10153015" cy="1964055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智能路灯系统是通过光线变 化进行控制的，可以抽象为“输入—计算— 输出”三个典型环节，如图 1.3.8 所示。电 源是路灯系统的能量“输入”，外界环境光 线的变化是信号“输入”，路灯内置的“计算”功能根据环境光线的强度判断是否打开路灯，路灯亮起和熄灭是路灯 系统的“输出”。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95400" y="3097530"/>
            <a:ext cx="2178685" cy="2636520"/>
            <a:chOff x="14593" y="1378"/>
            <a:chExt cx="3431" cy="4152"/>
          </a:xfrm>
        </p:grpSpPr>
        <p:sp>
          <p:nvSpPr>
            <p:cNvPr id="10" name="文本框 9"/>
            <p:cNvSpPr txBox="1"/>
            <p:nvPr/>
          </p:nvSpPr>
          <p:spPr>
            <a:xfrm>
              <a:off x="14778" y="4902"/>
              <a:ext cx="3246" cy="62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1.3.7    路灯</a:t>
              </a:r>
              <a:endPara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t="5926"/>
            <a:stretch>
              <a:fillRect/>
            </a:stretch>
          </p:blipFill>
          <p:spPr>
            <a:xfrm>
              <a:off x="14593" y="1378"/>
              <a:ext cx="3431" cy="352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494530" y="3114040"/>
            <a:ext cx="5662295" cy="2593975"/>
            <a:chOff x="3101" y="5266"/>
            <a:chExt cx="8917" cy="4085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01" y="5266"/>
              <a:ext cx="8917" cy="335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4464" y="8723"/>
              <a:ext cx="6956" cy="62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sz="2000">
                  <a:solidFill>
                    <a:srgbClr val="231F2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 1.3.8    路灯系统工作过程示意图</a:t>
              </a:r>
              <a:endPara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220015"/>
            <a:ext cx="665480" cy="6553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36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sz="2800" dirty="0">
                <a:sym typeface="+mn-ea"/>
              </a:rPr>
              <a:t>控制系统的三个典型环节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096010" y="1858645"/>
            <a:ext cx="10374630" cy="915670"/>
          </a:xfrm>
          <a:prstGeom prst="rect">
            <a:avLst/>
          </a:prstGeom>
        </p:spPr>
        <p:txBody>
          <a:bodyPr>
            <a:noAutofit/>
          </a:bodyPr>
          <a:p>
            <a:pPr indent="522605">
              <a:lnSpc>
                <a:spcPct val="150000"/>
              </a:lnSpc>
            </a:pPr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请根据对控制系统工作过程中“输入—计算—输出”三个典型环节 的理解，试着用工作过程示意图分析交通信号灯系统的工作过程，并记录在图 1.3.9 中。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126490" y="1029970"/>
            <a:ext cx="1669415" cy="626745"/>
          </a:xfrm>
          <a:prstGeom prst="roundRect">
            <a:avLst>
              <a:gd name="adj" fmla="val 23979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探索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90500" y="1054100"/>
            <a:ext cx="753110" cy="528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09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accent2"/>
                </a:solidFill>
              </a:rPr>
              <a:t>P22</a:t>
            </a:r>
            <a:endParaRPr lang="en-US" altLang="zh-CN" sz="2400" b="1">
              <a:solidFill>
                <a:schemeClr val="accent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42285" y="2943860"/>
            <a:ext cx="5913755" cy="225806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454400" y="5388610"/>
            <a:ext cx="507238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0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1.3.9    交通信号灯系统工作过程示意图</a:t>
            </a:r>
            <a:endParaRPr sz="20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1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2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3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4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5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6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7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8.xml><?xml version="1.0" encoding="utf-8"?>
<p:tagLst xmlns:p="http://schemas.openxmlformats.org/presentationml/2006/main">
  <p:tag name="KSO_WM_DIAGRAM_VIRTUALLY_FRAME" val="{&quot;height&quot;:311.8,&quot;left&quot;:83.9,&quot;top&quot;:143.4,&quot;width&quot;:797.1}"/>
</p:tagLst>
</file>

<file path=ppt/tags/tag2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resource_record_key" val="{&quot;29&quot;:[50000283]}"/>
  <p:tag name="commondata" val="eyJoZGlkIjoiYWIwOGQyOWZlNTQ2N2FkNGQ1N2E3ZDM3ZDYyZTBjND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WPS 演示</Application>
  <PresentationFormat>自定义</PresentationFormat>
  <Paragraphs>173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Arial Unicode MS</vt:lpstr>
      <vt:lpstr>Calibri</vt:lpstr>
      <vt:lpstr>Office 主题​​</vt:lpstr>
      <vt:lpstr>第3课 体验控制的乐趣</vt:lpstr>
      <vt:lpstr>第3课  体验控制的乐趣</vt:lpstr>
      <vt:lpstr>PowerPoint 演示文稿</vt:lpstr>
      <vt:lpstr>感受控制系统的控制过程</vt:lpstr>
      <vt:lpstr>感受控制系统的控制过程</vt:lpstr>
      <vt:lpstr>控制系统的三个典型环节</vt:lpstr>
      <vt:lpstr>控制系统的三个典型环节</vt:lpstr>
      <vt:lpstr>控制系统的三个典型环节</vt:lpstr>
      <vt:lpstr>控制系统的三个典型环节</vt:lpstr>
      <vt:lpstr>体验抢答器系统的控制过程</vt:lpstr>
      <vt:lpstr>体验抢答器系统的控制过程</vt:lpstr>
      <vt:lpstr>体验抢答器系统的控制过程</vt:lpstr>
      <vt:lpstr>体验抢答器系统的控制过程</vt:lpstr>
      <vt:lpstr>体验抢答器系统的控制过程</vt:lpstr>
      <vt:lpstr>第3课  体验控制的乐趣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吴君妍</cp:lastModifiedBy>
  <cp:revision>139</cp:revision>
  <dcterms:created xsi:type="dcterms:W3CDTF">2023-12-27T01:51:00Z</dcterms:created>
  <dcterms:modified xsi:type="dcterms:W3CDTF">2025-09-05T04:01:10Z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24BF97C9FD14453D8512E3E090934F40_13</vt:lpwstr>
  </property>
</Properties>
</file>